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8" r:id="rId1"/>
    <p:sldMasterId id="2147483709" r:id="rId2"/>
    <p:sldMasterId id="2147483710" r:id="rId3"/>
    <p:sldMasterId id="2147483711" r:id="rId4"/>
    <p:sldMasterId id="2147483712" r:id="rId5"/>
  </p:sldMasterIdLst>
  <p:notesMasterIdLst>
    <p:notesMasterId r:id="rId38"/>
  </p:notesMasterIdLst>
  <p:sldIdLst>
    <p:sldId id="256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x="10080625" cy="7559675"/>
  <p:notesSz cx="7559675" cy="10691813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onstantia" panose="02030602050306030303" pitchFamily="18" charset="0"/>
      <p:regular r:id="rId43"/>
      <p:bold r:id="rId44"/>
      <p:italic r:id="rId45"/>
      <p:boldItalic r:id="rId46"/>
    </p:embeddedFont>
    <p:embeddedFont>
      <p:font typeface="Source Sans Pro" panose="020B0503030403020204" pitchFamily="34" charset="0"/>
      <p:regular r:id="rId47"/>
      <p:bold r:id="rId48"/>
      <p:italic r:id="rId49"/>
      <p:boldItalic r:id="rId50"/>
    </p:embeddedFont>
    <p:embeddedFont>
      <p:font typeface="Trebuchet MS" panose="020B0603020202020204" pitchFamily="3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6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5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7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0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7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0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subTitle" idx="1"/>
          </p:nvPr>
        </p:nvSpPr>
        <p:spPr>
          <a:xfrm>
            <a:off x="432000" y="2985840"/>
            <a:ext cx="9251640" cy="58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3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3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4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body" idx="2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1" name="Google Shape;111;p26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6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0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5" name="Google Shape;125;p30"/>
          <p:cNvSpPr txBox="1">
            <a:spLocks noGrp="1"/>
          </p:cNvSpPr>
          <p:nvPr>
            <p:ph type="subTitle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1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8" name="Google Shape;128;p31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1" name="Google Shape;131;p32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2" name="Google Shape;132;p32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subTitle" idx="1"/>
          </p:nvPr>
        </p:nvSpPr>
        <p:spPr>
          <a:xfrm>
            <a:off x="432000" y="2985840"/>
            <a:ext cx="9251640" cy="58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3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2" name="Google Shape;142;p35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3" name="Google Shape;143;p35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4" name="Google Shape;144;p35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7" name="Google Shape;147;p36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8" name="Google Shape;148;p36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9" name="Google Shape;149;p36"/>
          <p:cNvSpPr txBox="1">
            <a:spLocks noGrp="1"/>
          </p:cNvSpPr>
          <p:nvPr>
            <p:ph type="body" idx="3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7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2" name="Google Shape;152;p37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3" name="Google Shape;153;p37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6" name="Google Shape;156;p38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7" name="Google Shape;157;p38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8" name="Google Shape;158;p38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9" name="Google Shape;159;p38"/>
          <p:cNvSpPr txBox="1">
            <a:spLocks noGrp="1"/>
          </p:cNvSpPr>
          <p:nvPr>
            <p:ph type="body" idx="4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9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2" name="Google Shape;162;p39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3" name="Google Shape;163;p39"/>
          <p:cNvSpPr txBox="1">
            <a:spLocks noGrp="1"/>
          </p:cNvSpPr>
          <p:nvPr>
            <p:ph type="body" idx="2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4" name="Google Shape;164;p39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9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7" name="Google Shape;177;p42"/>
          <p:cNvSpPr txBox="1">
            <a:spLocks noGrp="1"/>
          </p:cNvSpPr>
          <p:nvPr>
            <p:ph type="subTitle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3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0" name="Google Shape;180;p43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4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3" name="Google Shape;183;p44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4" name="Google Shape;184;p44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6"/>
          <p:cNvSpPr txBox="1">
            <a:spLocks noGrp="1"/>
          </p:cNvSpPr>
          <p:nvPr>
            <p:ph type="subTitle" idx="1"/>
          </p:nvPr>
        </p:nvSpPr>
        <p:spPr>
          <a:xfrm>
            <a:off x="432000" y="2985840"/>
            <a:ext cx="9251640" cy="58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7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1" name="Google Shape;191;p47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2" name="Google Shape;192;p47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3" name="Google Shape;193;p47"/>
          <p:cNvSpPr txBox="1">
            <a:spLocks noGrp="1"/>
          </p:cNvSpPr>
          <p:nvPr>
            <p:ph type="body" idx="3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6" name="Google Shape;196;p48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7" name="Google Shape;197;p48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8" name="Google Shape;198;p48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9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1" name="Google Shape;201;p49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2" name="Google Shape;202;p49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3" name="Google Shape;203;p49"/>
          <p:cNvSpPr txBox="1">
            <a:spLocks noGrp="1"/>
          </p:cNvSpPr>
          <p:nvPr>
            <p:ph type="body" idx="3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0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6" name="Google Shape;206;p50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7" name="Google Shape;207;p50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0" name="Google Shape;210;p51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1" name="Google Shape;211;p51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2" name="Google Shape;212;p51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3" name="Google Shape;213;p51"/>
          <p:cNvSpPr txBox="1">
            <a:spLocks noGrp="1"/>
          </p:cNvSpPr>
          <p:nvPr>
            <p:ph type="body" idx="4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6" name="Google Shape;216;p52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7" name="Google Shape;217;p52"/>
          <p:cNvSpPr txBox="1">
            <a:spLocks noGrp="1"/>
          </p:cNvSpPr>
          <p:nvPr>
            <p:ph type="body" idx="2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8" name="Google Shape;218;p52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52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0" name="Google Shape;230;p55"/>
          <p:cNvSpPr txBox="1">
            <a:spLocks noGrp="1"/>
          </p:cNvSpPr>
          <p:nvPr>
            <p:ph type="subTitle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6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3" name="Google Shape;233;p56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7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6" name="Google Shape;236;p57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7" name="Google Shape;237;p57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9"/>
          <p:cNvSpPr txBox="1">
            <a:spLocks noGrp="1"/>
          </p:cNvSpPr>
          <p:nvPr>
            <p:ph type="subTitle" idx="1"/>
          </p:nvPr>
        </p:nvSpPr>
        <p:spPr>
          <a:xfrm>
            <a:off x="432000" y="2985840"/>
            <a:ext cx="9251640" cy="58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0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4" name="Google Shape;244;p60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5" name="Google Shape;245;p60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6" name="Google Shape;246;p60"/>
          <p:cNvSpPr txBox="1">
            <a:spLocks noGrp="1"/>
          </p:cNvSpPr>
          <p:nvPr>
            <p:ph type="body" idx="3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1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9" name="Google Shape;249;p61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0" name="Google Shape;250;p61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1" name="Google Shape;251;p61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2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4" name="Google Shape;254;p62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5" name="Google Shape;255;p62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6" name="Google Shape;256;p62"/>
          <p:cNvSpPr txBox="1">
            <a:spLocks noGrp="1"/>
          </p:cNvSpPr>
          <p:nvPr>
            <p:ph type="body" idx="3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3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9" name="Google Shape;259;p63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0" name="Google Shape;260;p63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4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3" name="Google Shape;263;p64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4" name="Google Shape;264;p64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5" name="Google Shape;265;p64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6" name="Google Shape;266;p64"/>
          <p:cNvSpPr txBox="1">
            <a:spLocks noGrp="1"/>
          </p:cNvSpPr>
          <p:nvPr>
            <p:ph type="body" idx="4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432000" y="2985840"/>
            <a:ext cx="9251640" cy="58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5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9" name="Google Shape;269;p65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0" name="Google Shape;270;p65"/>
          <p:cNvSpPr txBox="1">
            <a:spLocks noGrp="1"/>
          </p:cNvSpPr>
          <p:nvPr>
            <p:ph type="body" idx="2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1" name="Google Shape;271;p65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65"/>
          <p:cNvSpPr/>
          <p:nvPr/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50400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3"/>
          </p:nvPr>
        </p:nvSpPr>
        <p:spPr>
          <a:xfrm>
            <a:off x="515268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3"/>
          </p:nvPr>
        </p:nvSpPr>
        <p:spPr>
          <a:xfrm>
            <a:off x="5152680" y="71064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5152680" y="4500000"/>
            <a:ext cx="442692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504000" y="7106400"/>
            <a:ext cx="9071640" cy="237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60" y="6971040"/>
            <a:ext cx="10079640" cy="5889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04000" y="1417320"/>
            <a:ext cx="9071640" cy="315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40000" y="486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50400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060000" y="7092000"/>
            <a:ext cx="3960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722736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60" y="0"/>
            <a:ext cx="10079640" cy="65592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60" y="0"/>
            <a:ext cx="10079640" cy="130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20" y="6971040"/>
            <a:ext cx="10079640" cy="58896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60000" y="193320"/>
            <a:ext cx="9360000" cy="88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ftr" idx="11"/>
          </p:nvPr>
        </p:nvSpPr>
        <p:spPr>
          <a:xfrm>
            <a:off x="3060000" y="7092000"/>
            <a:ext cx="3960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722736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dt" idx="10"/>
          </p:nvPr>
        </p:nvSpPr>
        <p:spPr>
          <a:xfrm>
            <a:off x="50400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7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2844360"/>
            <a:ext cx="10079640" cy="1511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7"/>
          <p:cNvSpPr txBox="1">
            <a:spLocks noGrp="1"/>
          </p:cNvSpPr>
          <p:nvPr>
            <p:ph type="title"/>
          </p:nvPr>
        </p:nvSpPr>
        <p:spPr>
          <a:xfrm>
            <a:off x="432000" y="2985840"/>
            <a:ext cx="9251640" cy="126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body" idx="1"/>
          </p:nvPr>
        </p:nvSpPr>
        <p:spPr>
          <a:xfrm>
            <a:off x="504000" y="4500000"/>
            <a:ext cx="9071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dt" idx="10"/>
          </p:nvPr>
        </p:nvSpPr>
        <p:spPr>
          <a:xfrm>
            <a:off x="50400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ftr" idx="11"/>
          </p:nvPr>
        </p:nvSpPr>
        <p:spPr>
          <a:xfrm>
            <a:off x="3060000" y="7092000"/>
            <a:ext cx="3960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722736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4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1260000"/>
            <a:ext cx="1847520" cy="63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40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60" y="0"/>
            <a:ext cx="10079640" cy="130248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0"/>
          <p:cNvSpPr txBox="1">
            <a:spLocks noGrp="1"/>
          </p:cNvSpPr>
          <p:nvPr>
            <p:ph type="title"/>
          </p:nvPr>
        </p:nvSpPr>
        <p:spPr>
          <a:xfrm>
            <a:off x="180000" y="193320"/>
            <a:ext cx="9720000" cy="88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0" name="Google Shape;170;p40"/>
          <p:cNvSpPr txBox="1">
            <a:spLocks noGrp="1"/>
          </p:cNvSpPr>
          <p:nvPr>
            <p:ph type="body" idx="1"/>
          </p:nvPr>
        </p:nvSpPr>
        <p:spPr>
          <a:xfrm>
            <a:off x="1980000" y="1440000"/>
            <a:ext cx="792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1" name="Google Shape;171;p40"/>
          <p:cNvSpPr txBox="1">
            <a:spLocks noGrp="1"/>
          </p:cNvSpPr>
          <p:nvPr>
            <p:ph type="sldNum" idx="12"/>
          </p:nvPr>
        </p:nvSpPr>
        <p:spPr>
          <a:xfrm>
            <a:off x="8064000" y="7092000"/>
            <a:ext cx="183564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40"/>
          <p:cNvSpPr txBox="1">
            <a:spLocks noGrp="1"/>
          </p:cNvSpPr>
          <p:nvPr>
            <p:ph type="ftr" idx="11"/>
          </p:nvPr>
        </p:nvSpPr>
        <p:spPr>
          <a:xfrm>
            <a:off x="4140000" y="7092000"/>
            <a:ext cx="3780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3" name="Google Shape;173;p40"/>
          <p:cNvSpPr txBox="1">
            <a:spLocks noGrp="1"/>
          </p:cNvSpPr>
          <p:nvPr>
            <p:ph type="dt" idx="10"/>
          </p:nvPr>
        </p:nvSpPr>
        <p:spPr>
          <a:xfrm>
            <a:off x="1980000" y="7092000"/>
            <a:ext cx="1980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3"/>
          <p:cNvSpPr txBox="1">
            <a:spLocks noGrp="1"/>
          </p:cNvSpPr>
          <p:nvPr>
            <p:ph type="body" idx="1"/>
          </p:nvPr>
        </p:nvSpPr>
        <p:spPr>
          <a:xfrm>
            <a:off x="144360" y="2520000"/>
            <a:ext cx="507564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2" name="Google Shape;222;p53"/>
          <p:cNvSpPr txBox="1">
            <a:spLocks noGrp="1"/>
          </p:cNvSpPr>
          <p:nvPr>
            <p:ph type="dt" idx="10"/>
          </p:nvPr>
        </p:nvSpPr>
        <p:spPr>
          <a:xfrm>
            <a:off x="50400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3" name="Google Shape;223;p53"/>
          <p:cNvSpPr txBox="1">
            <a:spLocks noGrp="1"/>
          </p:cNvSpPr>
          <p:nvPr>
            <p:ph type="ftr" idx="11"/>
          </p:nvPr>
        </p:nvSpPr>
        <p:spPr>
          <a:xfrm>
            <a:off x="3447360" y="7092000"/>
            <a:ext cx="319500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4" name="Google Shape;224;p53"/>
          <p:cNvSpPr txBox="1">
            <a:spLocks noGrp="1"/>
          </p:cNvSpPr>
          <p:nvPr>
            <p:ph type="sldNum" idx="12"/>
          </p:nvPr>
        </p:nvSpPr>
        <p:spPr>
          <a:xfrm>
            <a:off x="7227360" y="7092000"/>
            <a:ext cx="2348280" cy="38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5" name="Google Shape;225;p53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-43920" y="5580000"/>
            <a:ext cx="2923920" cy="112356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53"/>
          <p:cNvSpPr txBox="1">
            <a:spLocks noGrp="1"/>
          </p:cNvSpPr>
          <p:nvPr>
            <p:ph type="title"/>
          </p:nvPr>
        </p:nvSpPr>
        <p:spPr>
          <a:xfrm>
            <a:off x="0" y="5577840"/>
            <a:ext cx="2880000" cy="108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docs/ts/latest/tutorial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tutorialspoint.com/angular2/index.htm" TargetMode="External"/><Relationship Id="rId4" Type="http://schemas.openxmlformats.org/officeDocument/2006/relationships/hyperlink" Target="https://www.youtube.com/watch?v=zj7_4VDFQPA&amp;index=1&amp;list=PLC3y8-rFHvwg5gEu2KF4sbGvpUqMRSBSW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5760" y="2047680"/>
            <a:ext cx="8226720" cy="197208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66"/>
          <p:cNvSpPr/>
          <p:nvPr/>
        </p:nvSpPr>
        <p:spPr>
          <a:xfrm>
            <a:off x="7067520" y="5055120"/>
            <a:ext cx="2367360" cy="189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rgbClr val="AA0303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Prepared by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Dhrutika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Rathod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  <p:cxnSp>
        <p:nvCxnSpPr>
          <p:cNvPr id="280" name="Google Shape;280;p66"/>
          <p:cNvCxnSpPr/>
          <p:nvPr/>
        </p:nvCxnSpPr>
        <p:spPr>
          <a:xfrm>
            <a:off x="548640" y="4879440"/>
            <a:ext cx="8778240" cy="0"/>
          </a:xfrm>
          <a:prstGeom prst="straightConnector1">
            <a:avLst/>
          </a:prstGeom>
          <a:noFill/>
          <a:ln w="10075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76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Modules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8" name="Google Shape;348;p76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49" name="Google Shape;349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5360" y="1948680"/>
            <a:ext cx="8380080" cy="433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7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Component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5" name="Google Shape;355;p77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56" name="Google Shape;356;p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7920" y="1337760"/>
            <a:ext cx="8961840" cy="4481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8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Component Detail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2" name="Google Shape;362;p78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63" name="Google Shape;363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080" y="1737360"/>
            <a:ext cx="8869680" cy="44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9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9" name="Google Shape;369;p79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70" name="Google Shape;370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0520" y="1820160"/>
            <a:ext cx="9009000" cy="4547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80"/>
          <p:cNvSpPr txBox="1"/>
          <p:nvPr/>
        </p:nvSpPr>
        <p:spPr>
          <a:xfrm>
            <a:off x="360000" y="-108360"/>
            <a:ext cx="9360000" cy="149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Defining a Template in Component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6" name="Google Shape;376;p80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77" name="Google Shape;377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080" y="1840320"/>
            <a:ext cx="8778240" cy="4419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81"/>
          <p:cNvSpPr txBox="1"/>
          <p:nvPr/>
        </p:nvSpPr>
        <p:spPr>
          <a:xfrm>
            <a:off x="360000" y="18000"/>
            <a:ext cx="9360000" cy="12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Using a Component as a Directive</a:t>
            </a:r>
            <a:b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 Add Step 1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3" name="Google Shape;383;p81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84" name="Google Shape;384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200" y="1554480"/>
            <a:ext cx="9376560" cy="4638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82"/>
          <p:cNvSpPr txBox="1"/>
          <p:nvPr/>
        </p:nvSpPr>
        <p:spPr>
          <a:xfrm>
            <a:off x="360000" y="18000"/>
            <a:ext cx="9360000" cy="12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Using a Component as a Directive</a:t>
            </a:r>
            <a:b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 Add Step 2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0" name="Google Shape;390;p82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91" name="Google Shape;391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6960" y="1468800"/>
            <a:ext cx="9381600" cy="45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83"/>
          <p:cNvSpPr txBox="1"/>
          <p:nvPr/>
        </p:nvSpPr>
        <p:spPr>
          <a:xfrm>
            <a:off x="360000" y="18000"/>
            <a:ext cx="9360000" cy="12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Using a Component as a Directive</a:t>
            </a:r>
            <a:b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4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 Add Step 3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7" name="Google Shape;397;p83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98" name="Google Shape;398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0000" y="1698120"/>
            <a:ext cx="9360000" cy="4578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84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Directive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04" name="Google Shape;404;p84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05" name="Google Shape;405;p84"/>
          <p:cNvSpPr txBox="1"/>
          <p:nvPr/>
        </p:nvSpPr>
        <p:spPr>
          <a:xfrm>
            <a:off x="457200" y="1920240"/>
            <a:ext cx="9262800" cy="4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 directive is a TypeScript Class with a metadata.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Directives may or may not have a template attached. Component is an example of a directive with a template.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2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There are three kinds of directives in Angular.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927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Wingdings" panose="05000000000000000000" pitchFamily="2" charset="2"/>
              <a:buChar char="§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Components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927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Wingdings" panose="05000000000000000000" pitchFamily="2" charset="2"/>
              <a:buChar char="§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Structural directives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927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Wingdings" panose="05000000000000000000" pitchFamily="2" charset="2"/>
              <a:buChar char="§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Attribute directives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85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Structural Directive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12" name="Google Shape;412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1520" y="1766880"/>
            <a:ext cx="7952760" cy="4013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7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6" name="Google Shape;286;p67"/>
          <p:cNvSpPr txBox="1"/>
          <p:nvPr/>
        </p:nvSpPr>
        <p:spPr>
          <a:xfrm>
            <a:off x="360000" y="162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000"/>
              <a:buFont typeface="Arial" panose="020B0604020202020204" pitchFamily="34" charset="0"/>
              <a:buChar char="•"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What is a Angular 2 ?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000"/>
              <a:buFont typeface="Arial" panose="020B0604020202020204" pitchFamily="34" charset="0"/>
              <a:buChar char="•"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What is a Typescript?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000"/>
              <a:buFont typeface="Arial" panose="020B0604020202020204" pitchFamily="34" charset="0"/>
              <a:buChar char="•"/>
            </a:pPr>
            <a:r>
              <a:rPr lang="en-IN" sz="20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Angularjs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vs Angular 2.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000"/>
              <a:buFont typeface="Arial" panose="020B0604020202020204" pitchFamily="34" charset="0"/>
              <a:buChar char="•"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File Structure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5000"/>
              <a:buFont typeface="Arial" panose="020B0604020202020204" pitchFamily="34" charset="0"/>
              <a:buChar char="•"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Architecture</a:t>
            </a:r>
          </a:p>
          <a:p>
            <a:pPr marL="787400" lvl="2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Module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Components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Metadata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Template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Directives</a:t>
            </a:r>
          </a:p>
          <a:p>
            <a:pPr marL="787400" lvl="1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Data Binding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Services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787400" lvl="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Dependency Injection</a:t>
            </a:r>
            <a:endParaRPr lang="en-IN"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onstantia"/>
              <a:cs typeface="Calibri" panose="020F0502020204030204" pitchFamily="34" charset="0"/>
              <a:sym typeface="Constantia"/>
            </a:endParaRPr>
          </a:p>
          <a:p>
            <a:pPr marL="44450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Advantages and Disadvantages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Websites and Applications in Angular 2</a:t>
            </a:r>
            <a:endParaRPr lang="en-US" sz="2000" dirty="0">
              <a:latin typeface="Calibri" panose="020F0502020204030204" pitchFamily="34" charset="0"/>
              <a:ea typeface="Trebuchet MS"/>
              <a:cs typeface="Calibri" panose="020F0502020204030204" pitchFamily="34" charset="0"/>
              <a:sym typeface="Trebuchet MS"/>
            </a:endParaRPr>
          </a:p>
          <a:p>
            <a:pPr marL="444500" indent="-342900">
              <a:buSzPct val="1050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References</a:t>
            </a:r>
            <a:endParaRPr lang="en-IN"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onstantia"/>
              <a:cs typeface="Calibri" panose="020F0502020204030204" pitchFamily="34" charset="0"/>
              <a:sym typeface="Constant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86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Attribute Directive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18" name="Google Shape;418;p86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19" name="Google Shape;419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0" y="1403280"/>
            <a:ext cx="10079640" cy="5088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7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Binding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6" name="Google Shape;426;p87"/>
          <p:cNvSpPr txBox="1"/>
          <p:nvPr/>
        </p:nvSpPr>
        <p:spPr>
          <a:xfrm>
            <a:off x="579600" y="1783800"/>
            <a:ext cx="8838720" cy="251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Property Binding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Handling Events with Event Binding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Handling Input with Two-way Binding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88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Property Binding Example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33" name="Google Shape;433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8640" y="1616040"/>
            <a:ext cx="8044200" cy="352296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88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9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Event Binding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40" name="Google Shape;440;p89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IN" sz="2200" b="0" i="0" u="none" strike="noStrike" cap="non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41" name="Google Shape;441;p89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42" name="Google Shape;442;p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840" y="1530000"/>
            <a:ext cx="8573040" cy="4847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90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Two Way Binding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49" name="Google Shape;449;p90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50" name="Google Shape;450;p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800" y="2409840"/>
            <a:ext cx="8441640" cy="2957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91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Services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7" name="Google Shape;457;p91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8" name="Google Shape;458;p91"/>
          <p:cNvSpPr txBox="1"/>
          <p:nvPr/>
        </p:nvSpPr>
        <p:spPr>
          <a:xfrm>
            <a:off x="282240" y="1554480"/>
            <a:ext cx="9593280" cy="542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8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212121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Service in Angular is a function or an object that can be used to    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80"/>
            </a:pPr>
            <a:r>
              <a:rPr lang="en-IN" sz="2600" dirty="0">
                <a:solidFill>
                  <a:srgbClr val="212121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  </a:t>
            </a:r>
            <a:r>
              <a:rPr lang="en-IN" sz="2600" b="0" i="0" u="none" strike="noStrike" cap="none" dirty="0">
                <a:solidFill>
                  <a:srgbClr val="212121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share the data across the application.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8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Services are JavaScript functions that are responsible for doing a specific task only. 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services are injected using Dependency Injection mechanism and include the value, function or feature which is required by the application.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There is no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ServiceBase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class in Angular. 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92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Dependency Injection 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5" name="Google Shape;465;p92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6" name="Google Shape;466;p92"/>
          <p:cNvSpPr txBox="1"/>
          <p:nvPr/>
        </p:nvSpPr>
        <p:spPr>
          <a:xfrm>
            <a:off x="457200" y="1838160"/>
            <a:ext cx="8686800" cy="3745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Dependency Injection is a design pattern that passes an object as dependencies in different components across the application.</a:t>
            </a:r>
            <a:endParaRPr sz="1800" b="0" i="0" u="none" strike="noStrike" cap="non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Components need to use services to perform tasks, and these services are injected into the component via the</a:t>
            </a:r>
            <a:r>
              <a:rPr lang="en-IN" sz="2600" b="1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injector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. The injector provides the instance of the service, so that it can be used in the component.</a:t>
            </a:r>
            <a:endParaRPr sz="1800" b="0" i="0" u="none" strike="noStrike" cap="non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93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Services and DI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3" name="Google Shape;473;p93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74" name="Google Shape;474;p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1920" y="1505880"/>
            <a:ext cx="3355200" cy="20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9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79800" y="3356280"/>
            <a:ext cx="6123960" cy="34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94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Advantages of Angular 2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2" name="Google Shape;482;p94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3" name="Google Shape;483;p94"/>
          <p:cNvSpPr txBox="1"/>
          <p:nvPr/>
        </p:nvSpPr>
        <p:spPr>
          <a:xfrm>
            <a:off x="486383" y="1558467"/>
            <a:ext cx="8686800" cy="5602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Better performance – Faster and Easier.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Single page application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Cross platform framework.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Code structure is very simplified.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Typescript support (OOP).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Directly uses the valid HTML DOM element properties and events.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Two way data binding using [</a:t>
            </a:r>
            <a:r>
              <a:rPr lang="en-IN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ngModel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],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Dependency Injection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Flexible and strong Routing.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Unit Test.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95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Disadvantages of Angular 2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0" name="Google Shape;490;p95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1" name="Google Shape;491;p95"/>
          <p:cNvSpPr txBox="1"/>
          <p:nvPr/>
        </p:nvSpPr>
        <p:spPr>
          <a:xfrm>
            <a:off x="457200" y="1730160"/>
            <a:ext cx="8686800" cy="3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is complicated at beginner level. 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The lifecycle of Angular application is complex. 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If browser disable the </a:t>
            </a:r>
            <a:r>
              <a:rPr lang="en-IN" sz="2400" dirty="0" err="1"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J</a:t>
            </a:r>
            <a:r>
              <a:rPr lang="en-IN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avascript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then application will not work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9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Angular 2?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8" name="Google Shape;298;p69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9" name="Google Shape;299;p69"/>
          <p:cNvSpPr txBox="1"/>
          <p:nvPr/>
        </p:nvSpPr>
        <p:spPr>
          <a:xfrm>
            <a:off x="317880" y="1998360"/>
            <a:ext cx="9658440" cy="24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 is a framework for building applications (SPA)in HTML and  either </a:t>
            </a:r>
            <a:r>
              <a:rPr lang="en-IN" sz="24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JavaScript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or languages like </a:t>
            </a:r>
            <a:r>
              <a:rPr lang="en-IN" sz="24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TypeScript 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that compile to JavaScript.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6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 is not a version upgrade, but a </a:t>
            </a:r>
            <a:r>
              <a:rPr lang="en-IN" sz="24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complete rewrite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96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Websites and Apps in Angular 2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9" name="Google Shape;499;p96"/>
          <p:cNvSpPr txBox="1"/>
          <p:nvPr/>
        </p:nvSpPr>
        <p:spPr>
          <a:xfrm>
            <a:off x="548640" y="1672560"/>
            <a:ext cx="6907680" cy="4209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 Admin panel Framework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16000" marR="0" lvl="0" indent="-216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Instagram Filters  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16000" marR="0" lvl="0" indent="-216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Minesweeper Game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16000" marR="0" lvl="0" indent="-216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Material Kit Pro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16000" marR="0" lvl="0" indent="-216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Youtube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Search Engine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97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sz="4400" b="0" i="0" u="none" strike="noStrike" cap="none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06" name="Google Shape;506;p97"/>
          <p:cNvSpPr txBox="1"/>
          <p:nvPr/>
        </p:nvSpPr>
        <p:spPr>
          <a:xfrm>
            <a:off x="0" y="5622840"/>
            <a:ext cx="2880000" cy="99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Picture title here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07" name="Google Shape;507;p97"/>
          <p:cNvSpPr txBox="1"/>
          <p:nvPr/>
        </p:nvSpPr>
        <p:spPr>
          <a:xfrm>
            <a:off x="388080" y="1828800"/>
            <a:ext cx="9637200" cy="338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lang="en-IN" sz="2400" i="0" u="sng" strike="noStrike" cap="none" dirty="0">
              <a:solidFill>
                <a:schemeClr val="hlink"/>
              </a:solidFill>
              <a:latin typeface="Calibri" panose="020F0502020204030204" pitchFamily="34" charset="0"/>
              <a:ea typeface="Constantia"/>
              <a:cs typeface="Calibri" panose="020F0502020204030204" pitchFamily="34" charset="0"/>
              <a:sym typeface="Constantia"/>
              <a:hlinkClick r:id="rId3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sng" strike="noStrike" cap="none" dirty="0">
                <a:solidFill>
                  <a:schemeClr val="hlink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  <a:hlinkClick r:id="rId3"/>
              </a:rPr>
              <a:t>https://angular.io/docs/ts/latest/tutorial/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sng" strike="noStrike" cap="none" dirty="0">
                <a:solidFill>
                  <a:schemeClr val="hlink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  <a:hlinkClick r:id="rId4"/>
              </a:rPr>
              <a:t>https://www.youtube.com/watch?v=zj7_4VDFQPA&amp;index=1&amp;list=PLC3y8-rFHvwg5gEu2KF4sbGvpUqMRSBSW</a:t>
            </a: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 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  <a:hlinkClick r:id="rId5"/>
              </a:rPr>
              <a:t>https://www.tutorialspoint.com/angular2/index.htm</a:t>
            </a:r>
            <a:endParaRPr lang="en-IN"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onstantia"/>
              <a:cs typeface="Calibri" panose="020F0502020204030204" pitchFamily="34" charset="0"/>
              <a:sym typeface="Constantia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98"/>
          <p:cNvSpPr txBox="1"/>
          <p:nvPr/>
        </p:nvSpPr>
        <p:spPr>
          <a:xfrm>
            <a:off x="414492" y="2985840"/>
            <a:ext cx="9251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b="0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Thank You!!! </a:t>
            </a:r>
            <a:r>
              <a:rPr lang="en-IN" sz="6000" b="0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sz="4800" b="0" i="0" u="none" strike="noStrike" cap="none" dirty="0">
              <a:solidFill>
                <a:srgbClr val="FFFFFF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0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TypeScript?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5" name="Google Shape;305;p70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6" name="Google Shape;306;p70"/>
          <p:cNvSpPr/>
          <p:nvPr/>
        </p:nvSpPr>
        <p:spPr>
          <a:xfrm>
            <a:off x="457200" y="1935360"/>
            <a:ext cx="8224920" cy="438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Open source language.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Class-Based object orientation.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Superset of JavaScript.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Transpiles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 to plain JavaScript.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Strongly typed.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.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ts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Extension.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Safer code.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  <p:pic>
        <p:nvPicPr>
          <p:cNvPr id="307" name="Google Shape;307;p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75400" y="3566160"/>
            <a:ext cx="2857320" cy="2857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1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 2 Editors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3" name="Google Shape;313;p71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4" name="Google Shape;314;p71"/>
          <p:cNvSpPr/>
          <p:nvPr/>
        </p:nvSpPr>
        <p:spPr>
          <a:xfrm>
            <a:off x="457200" y="1935360"/>
            <a:ext cx="8224920" cy="438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Visual Studio.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Visual Studio Code.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Atom.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WebStorm.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72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Angularjs </a:t>
            </a:r>
            <a:r>
              <a:rPr lang="en-IN" sz="50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vs</a:t>
            </a: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Angular 2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0" name="Google Shape;320;p72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1" name="Google Shape;321;p72"/>
          <p:cNvSpPr/>
          <p:nvPr/>
        </p:nvSpPr>
        <p:spPr>
          <a:xfrm>
            <a:off x="496111" y="1735235"/>
            <a:ext cx="8224920" cy="438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2.0 is rewrite and totally different from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Angularjs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1.x.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2.0 is coming with  Typescript (ES6).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Object oriented structure in Angular 2.0.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In Angular 2.0, components are basic building block for UI.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There is no concepts of Controller and $scope In Angular 2.0.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Improve dependency injection using Typescript.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 2.0 is not easy to setup as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Angularjs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1.x.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3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Setting Up Our Environment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7" name="Google Shape;327;p73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8" name="Google Shape;328;p73"/>
          <p:cNvSpPr txBox="1"/>
          <p:nvPr/>
        </p:nvSpPr>
        <p:spPr>
          <a:xfrm>
            <a:off x="474709" y="1774115"/>
            <a:ext cx="8686800" cy="434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Npm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– Node Package Manager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Set up the Angular 2 application.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package.json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file.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typings.json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file.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tsconfig.json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file.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systemjs.config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file.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host Web Page(index.html)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an app folder.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02480" marR="0" lvl="0" indent="-87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Noto Sans Symbols"/>
              <a:buAutoNum type="arabicPeriod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Create the </a:t>
            </a:r>
            <a:r>
              <a:rPr lang="en-IN" sz="26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main.ts</a:t>
            </a: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 file(bootstrapper)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4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Architecture of Angular 2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4" name="Google Shape;334;p74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35" name="Google Shape;335;p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400" y="2032560"/>
            <a:ext cx="9181800" cy="3728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75"/>
          <p:cNvSpPr txBox="1"/>
          <p:nvPr/>
        </p:nvSpPr>
        <p:spPr>
          <a:xfrm>
            <a:off x="360000" y="193320"/>
            <a:ext cx="9360000" cy="8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Modules</a:t>
            </a:r>
            <a:endParaRPr sz="44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1" name="Google Shape;341;p75"/>
          <p:cNvSpPr txBox="1"/>
          <p:nvPr/>
        </p:nvSpPr>
        <p:spPr>
          <a:xfrm>
            <a:off x="360000" y="1440000"/>
            <a:ext cx="9360000" cy="4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48200" marR="0" lvl="0" indent="-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445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</a:pPr>
            <a:r>
              <a:rPr lang="en-IN" sz="2200" b="0" i="0" u="none" strike="noStrike" cap="none" dirty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2" name="Google Shape;342;p75"/>
          <p:cNvSpPr txBox="1"/>
          <p:nvPr/>
        </p:nvSpPr>
        <p:spPr>
          <a:xfrm>
            <a:off x="640080" y="1759320"/>
            <a:ext cx="8869680" cy="332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74320" marR="0" lvl="0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The Angular apps will contain many modules, each dedicated to the single purpose.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Module is a cohesive group of code which is integrated with the other modules to run the application.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</a:pP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274320" marR="0" lvl="0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Noto Sans Symbols"/>
              <a:buChar char="●"/>
            </a:pPr>
            <a:r>
              <a:rPr lang="en-IN" sz="26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Constantia"/>
                <a:cs typeface="Calibri" panose="020F0502020204030204" pitchFamily="34" charset="0"/>
                <a:sym typeface="Constantia"/>
              </a:rPr>
              <a:t>Module exports some classes, function and values from its code.</a:t>
            </a:r>
            <a:endParaRPr sz="1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787</Words>
  <Application>Microsoft Office PowerPoint</Application>
  <PresentationFormat>Custom</PresentationFormat>
  <Paragraphs>173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Arial</vt:lpstr>
      <vt:lpstr>Constantia</vt:lpstr>
      <vt:lpstr>Trebuchet MS</vt:lpstr>
      <vt:lpstr>Calibri</vt:lpstr>
      <vt:lpstr>Times New Roman</vt:lpstr>
      <vt:lpstr>Wingdings</vt:lpstr>
      <vt:lpstr>Noto Sans Symbols</vt:lpstr>
      <vt:lpstr>Source Sans Pro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Akshay RATHOD</cp:lastModifiedBy>
  <cp:revision>19</cp:revision>
  <dcterms:modified xsi:type="dcterms:W3CDTF">2019-10-15T03:06:12Z</dcterms:modified>
</cp:coreProperties>
</file>